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84"/>
  </p:notesMasterIdLst>
  <p:handoutMasterIdLst>
    <p:handoutMasterId r:id="rId85"/>
  </p:handoutMasterIdLst>
  <p:sldIdLst>
    <p:sldId id="256" r:id="rId5"/>
    <p:sldId id="257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80" r:id="rId38"/>
    <p:sldId id="364" r:id="rId39"/>
    <p:sldId id="366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8" r:id="rId53"/>
    <p:sldId id="347" r:id="rId54"/>
    <p:sldId id="353" r:id="rId55"/>
    <p:sldId id="367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79" r:id="rId67"/>
    <p:sldId id="368" r:id="rId68"/>
    <p:sldId id="331" r:id="rId69"/>
    <p:sldId id="332" r:id="rId70"/>
    <p:sldId id="333" r:id="rId71"/>
    <p:sldId id="334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295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02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2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0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8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6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5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6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1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05/06/2018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05/06/2018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05/06/2018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05/06/2018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vgai.net/gvg_rankings_learning_1p.php?rg=12#myModalkkuna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GVGAI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benrtorrado/GVGAI_GY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GVGAI/archive/master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31" y="4227439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Current set of 100 (single player) games (90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N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fontScale="850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YOLOBOT – 42.4%</a:t>
            </a:r>
          </a:p>
          <a:p>
            <a:pPr lvl="1"/>
            <a:r>
              <a:rPr lang="en-US" dirty="0"/>
              <a:t>Two-Player Planning Track: </a:t>
            </a:r>
          </a:p>
          <a:p>
            <a:pPr lvl="2"/>
            <a:r>
              <a:rPr lang="en-GB" dirty="0"/>
              <a:t>TOVO2 </a:t>
            </a:r>
            <a:r>
              <a:rPr lang="en-US" dirty="0"/>
              <a:t>(161 points)</a:t>
            </a:r>
          </a:p>
          <a:p>
            <a:pPr lvl="2"/>
            <a:r>
              <a:rPr lang="en-GB" dirty="0"/>
              <a:t>A </a:t>
            </a:r>
            <a:r>
              <a:rPr lang="en-GB" dirty="0" err="1"/>
              <a:t>Sarsa</a:t>
            </a:r>
            <a:r>
              <a:rPr lang="en-GB" dirty="0"/>
              <a:t>-UCT algorithm, using TD backups and space-local Q-value normalization.</a:t>
            </a:r>
            <a:endParaRPr lang="en-US" dirty="0"/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GB" dirty="0" err="1"/>
              <a:t>kkunan</a:t>
            </a:r>
            <a:r>
              <a:rPr lang="en-GB" dirty="0"/>
              <a:t> - 12%</a:t>
            </a:r>
            <a:r>
              <a:rPr lang="en-US" dirty="0"/>
              <a:t>	victories</a:t>
            </a:r>
          </a:p>
          <a:p>
            <a:pPr lvl="2"/>
            <a:r>
              <a:rPr lang="en-GB" dirty="0" err="1"/>
              <a:t>QLearning</a:t>
            </a:r>
            <a:r>
              <a:rPr lang="en-GB" dirty="0"/>
              <a:t> with Avatar Features</a:t>
            </a:r>
          </a:p>
          <a:p>
            <a:pPr marL="0" indent="0">
              <a:buNone/>
            </a:pPr>
            <a:br>
              <a:rPr lang="en-GB" dirty="0">
                <a:hlinkClick r:id="rId2"/>
              </a:rPr>
            </a:br>
            <a:endParaRPr lang="en-US" dirty="0"/>
          </a:p>
          <a:p>
            <a:pPr lvl="1"/>
            <a:r>
              <a:rPr lang="en-US" dirty="0"/>
              <a:t>Level Generation Track; and Rule Generation Track:</a:t>
            </a:r>
          </a:p>
          <a:p>
            <a:pPr lvl="2"/>
            <a:r>
              <a:rPr lang="en-GB" dirty="0"/>
              <a:t>Not enough submissions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6645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GVGAI 2016 Competition - Level Generation Track: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2016LGFinal.png">
            <a:extLst>
              <a:ext uri="{FF2B5EF4-FFF2-40B4-BE49-F238E27FC236}">
                <a16:creationId xmlns:a16="http://schemas.microsoft.com/office/drawing/2014/main" id="{0467F0D1-EC7F-E849-854D-5B9EDE8D7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5" y="2473649"/>
            <a:ext cx="7477615" cy="1300112"/>
          </a:xfrm>
          <a:prstGeom prst="rect">
            <a:avLst/>
          </a:prstGeom>
        </p:spPr>
      </p:pic>
      <p:pic>
        <p:nvPicPr>
          <p:cNvPr id="6" name="Picture 5" descr="TheSnowman.png">
            <a:extLst>
              <a:ext uri="{FF2B5EF4-FFF2-40B4-BE49-F238E27FC236}">
                <a16:creationId xmlns:a16="http://schemas.microsoft.com/office/drawing/2014/main" id="{B833F9DC-343B-BF41-BE95-DFE492CB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04" y="4056454"/>
            <a:ext cx="1998351" cy="2097560"/>
          </a:xfrm>
          <a:prstGeom prst="rect">
            <a:avLst/>
          </a:prstGeom>
        </p:spPr>
      </p:pic>
      <p:pic>
        <p:nvPicPr>
          <p:cNvPr id="7" name="Picture 6" descr="TheSnowman.png">
            <a:extLst>
              <a:ext uri="{FF2B5EF4-FFF2-40B4-BE49-F238E27FC236}">
                <a16:creationId xmlns:a16="http://schemas.microsoft.com/office/drawing/2014/main" id="{3B5118F9-EDCE-3749-84E3-65BA8920E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03" y="4056454"/>
            <a:ext cx="2510327" cy="2090982"/>
          </a:xfrm>
          <a:prstGeom prst="rect">
            <a:avLst/>
          </a:prstGeom>
        </p:spPr>
      </p:pic>
      <p:pic>
        <p:nvPicPr>
          <p:cNvPr id="8" name="Picture 7" descr="TheSnowman.png">
            <a:extLst>
              <a:ext uri="{FF2B5EF4-FFF2-40B4-BE49-F238E27FC236}">
                <a16:creationId xmlns:a16="http://schemas.microsoft.com/office/drawing/2014/main" id="{C4A16DBA-3162-2A4A-919A-F811AAD82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5" y="4056454"/>
            <a:ext cx="2714890" cy="20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3DBE-CD08-4046-B01C-AE93D46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4788"/>
            <a:ext cx="8425086" cy="20110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D13036-8534-BF4C-8000-A190B8C1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62973"/>
            <a:ext cx="8229600" cy="1918850"/>
          </a:xfrm>
        </p:spPr>
        <p:txBody>
          <a:bodyPr>
            <a:normAutofit/>
          </a:bodyPr>
          <a:lstStyle/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Planning and PCG Tracks: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3"/>
              </a:rPr>
              <a:t>https://github.com/GAIGResearch/GVGAI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Learning track: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4"/>
              </a:rPr>
              <a:t>https://github.com/rubenrtorrado/GVGAI_GYM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2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b="1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8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50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gotcha,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GAIGResearch</a:t>
            </a:r>
            <a:r>
              <a:rPr lang="en-US" sz="1900" dirty="0"/>
              <a:t>/GVGAI/wiki/Creating-Multi-Player-Controllers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b="1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9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C59F0-58A5-974F-8F12-CB805D48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2" y="2884966"/>
            <a:ext cx="8079858" cy="30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2775098"/>
            <a:ext cx="7911333" cy="3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b="1" dirty="0"/>
              <a:t>examples/</a:t>
            </a:r>
            <a:r>
              <a:rPr lang="en-US" sz="2800" b="1" dirty="0" err="1"/>
              <a:t>gameDesign</a:t>
            </a:r>
            <a:r>
              <a:rPr lang="en-US" sz="2800" b="1" dirty="0"/>
              <a:t>/ </a:t>
            </a:r>
            <a:r>
              <a:rPr lang="en-US" sz="2800" dirty="0"/>
              <a:t>has version of these games that are parameterizable</a:t>
            </a:r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</a:t>
            </a:r>
            <a:r>
              <a:rPr lang="en-US" sz="2800">
                <a:hlinkClick r:id="rId2"/>
              </a:rPr>
              <a:t>=eXivet4hnF0</a:t>
            </a:r>
            <a:endParaRPr lang="en-US" sz="280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b="1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8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66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71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3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463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50" y="5923500"/>
            <a:ext cx="91440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fitness per evaluation</a:t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1417650"/>
            <a:ext cx="5945680" cy="4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6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cumulated average</a:t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997050"/>
            <a:ext cx="4094174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" y="1997050"/>
            <a:ext cx="4094176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239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827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(20-5; Best Sampled)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88" y="1417650"/>
            <a:ext cx="6055027" cy="45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14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(5-20; Best Evaluated)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06" y="1417650"/>
            <a:ext cx="6001381" cy="4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19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36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5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28FF-5F7C-1C48-9E8B-4A784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9313-EFBC-B248-B7D7-282FDB6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433"/>
            <a:ext cx="8456864" cy="33617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9D5D-A429-F94A-B69D-1632FD72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06B17-A083-3F46-AAAB-A179B7CFA22E}"/>
              </a:ext>
            </a:extLst>
          </p:cNvPr>
          <p:cNvSpPr txBox="1">
            <a:spLocks/>
          </p:cNvSpPr>
          <p:nvPr/>
        </p:nvSpPr>
        <p:spPr>
          <a:xfrm>
            <a:off x="570832" y="5395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09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individual /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Individual or in groups</a:t>
            </a:r>
          </a:p>
          <a:p>
            <a:r>
              <a:rPr lang="en-US" sz="3600" dirty="0"/>
              <a:t>Download GVGAI Framework: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rgbClr val="FFFF00"/>
                </a:solidFill>
                <a:hlinkClick r:id="rId2"/>
              </a:rPr>
              <a:t>https://github.com/GAIGResearch/GVGAI/archive/master.zip</a:t>
            </a:r>
            <a:endParaRPr lang="en-US" sz="2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r>
              <a:rPr lang="en-US" sz="3600" dirty="0"/>
              <a:t>You may choose what to do with GVGAI:</a:t>
            </a:r>
          </a:p>
          <a:p>
            <a:pPr lvl="1"/>
            <a:r>
              <a:rPr lang="en-US" sz="2900" dirty="0"/>
              <a:t>Maybe design a new game in VGDL</a:t>
            </a:r>
          </a:p>
          <a:p>
            <a:pPr lvl="1"/>
            <a:r>
              <a:rPr lang="en-US" sz="2900" dirty="0"/>
              <a:t>Maybe modify an existing game in the framework with an interesting twist.</a:t>
            </a:r>
          </a:p>
          <a:p>
            <a:pPr lvl="1"/>
            <a:r>
              <a:rPr lang="en-US" sz="2900" dirty="0"/>
              <a:t>Or to have a competitive and </a:t>
            </a:r>
            <a:r>
              <a:rPr lang="en-US" sz="2900" b="1" dirty="0"/>
              <a:t>parameterizable</a:t>
            </a:r>
            <a:r>
              <a:rPr lang="en-US" sz="2900" dirty="0"/>
              <a:t> 2-player game by the end of the afternoon, with at least one level. You can take one of the existing games and make it parameterizable.</a:t>
            </a:r>
          </a:p>
          <a:p>
            <a:pPr lvl="1"/>
            <a:r>
              <a:rPr lang="en-US" sz="2900" dirty="0"/>
              <a:t>Or play with one of the tracks to participate in the competition.</a:t>
            </a:r>
          </a:p>
          <a:p>
            <a:pPr lvl="1"/>
            <a:endParaRPr lang="en-US" sz="2900" dirty="0"/>
          </a:p>
          <a:p>
            <a:r>
              <a:rPr lang="en-US" sz="3600" dirty="0"/>
              <a:t>Note the following guidelines:</a:t>
            </a:r>
          </a:p>
          <a:p>
            <a:pPr lvl="1"/>
            <a:r>
              <a:rPr lang="en-US" sz="2900" dirty="0"/>
              <a:t>You must use the currently defined ontology.</a:t>
            </a:r>
          </a:p>
          <a:p>
            <a:pPr lvl="1"/>
            <a:r>
              <a:rPr lang="en-US" sz="2900" dirty="0"/>
              <a:t>In 2-player games, there should be a clear and necessary interaction between both players.</a:t>
            </a:r>
          </a:p>
          <a:p>
            <a:pPr lvl="1"/>
            <a:r>
              <a:rPr lang="en-US" sz="2900" dirty="0"/>
              <a:t>We should expect that a more complex sample controller (OLMCTS, MCTS, GA) plays better than the simpler ones (</a:t>
            </a:r>
            <a:r>
              <a:rPr lang="en-US" sz="2900" dirty="0" err="1"/>
              <a:t>OneStep</a:t>
            </a:r>
            <a:r>
              <a:rPr lang="en-US" sz="2900" dirty="0"/>
              <a:t>, Random).</a:t>
            </a:r>
          </a:p>
          <a:p>
            <a:pPr lvl="1"/>
            <a:endParaRPr lang="en-US" sz="2900" dirty="0"/>
          </a:p>
          <a:p>
            <a:r>
              <a:rPr lang="en-US" sz="3600" dirty="0"/>
              <a:t>Show and Tell session @4.30pm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5000</TotalTime>
  <Words>2883</Words>
  <Application>Microsoft Macintosh PowerPoint</Application>
  <PresentationFormat>On-screen Show (4:3)</PresentationFormat>
  <Paragraphs>674</Paragraphs>
  <Slides>79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Mangal</vt:lpstr>
      <vt:lpstr>Wingdings</vt:lpstr>
      <vt:lpstr>Wingdings 2</vt:lpstr>
      <vt:lpstr>Black</vt:lpstr>
      <vt:lpstr>IGGI Game Design II General Video Game AI</vt:lpstr>
      <vt:lpstr>Contents</vt:lpstr>
      <vt:lpstr>Contents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The GVGAI Competition – www.gvgai.net</vt:lpstr>
      <vt:lpstr>The GVGAI Competition – www.gvgai.net</vt:lpstr>
      <vt:lpstr>Contents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2-Player Games</vt:lpstr>
      <vt:lpstr>Contents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Contents</vt:lpstr>
      <vt:lpstr>Using GVGAI for Game Design</vt:lpstr>
      <vt:lpstr>Experimental Example</vt:lpstr>
      <vt:lpstr>Experimental Example</vt:lpstr>
      <vt:lpstr>Experimental Example</vt:lpstr>
      <vt:lpstr>Training Results</vt:lpstr>
      <vt:lpstr>Training Results</vt:lpstr>
      <vt:lpstr>Training Results</vt:lpstr>
      <vt:lpstr>Validation Results</vt:lpstr>
      <vt:lpstr>Validation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Afternoon lab individual / groups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146</cp:revision>
  <dcterms:created xsi:type="dcterms:W3CDTF">2010-04-12T23:12:02Z</dcterms:created>
  <dcterms:modified xsi:type="dcterms:W3CDTF">2018-06-06T08:04:55Z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